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0"/>
  </p:handoutMasterIdLst>
  <p:sldIdLst>
    <p:sldId id="285" r:id="rId3"/>
    <p:sldId id="287" r:id="rId4"/>
    <p:sldId id="256" r:id="rId5"/>
    <p:sldId id="269" r:id="rId6"/>
    <p:sldId id="282" r:id="rId7"/>
    <p:sldId id="270" r:id="rId8"/>
    <p:sldId id="271" r:id="rId9"/>
    <p:sldId id="288" r:id="rId10"/>
    <p:sldId id="257" r:id="rId11"/>
    <p:sldId id="258" r:id="rId12"/>
    <p:sldId id="289" r:id="rId13"/>
    <p:sldId id="273" r:id="rId14"/>
    <p:sldId id="259" r:id="rId15"/>
    <p:sldId id="290" r:id="rId16"/>
    <p:sldId id="260" r:id="rId17"/>
    <p:sldId id="284" r:id="rId18"/>
    <p:sldId id="265" r:id="rId19"/>
    <p:sldId id="276" r:id="rId20"/>
    <p:sldId id="283" r:id="rId21"/>
    <p:sldId id="291" r:id="rId22"/>
    <p:sldId id="261" r:id="rId23"/>
    <p:sldId id="279" r:id="rId24"/>
    <p:sldId id="263" r:id="rId25"/>
    <p:sldId id="292" r:id="rId26"/>
    <p:sldId id="264" r:id="rId27"/>
    <p:sldId id="266" r:id="rId28"/>
    <p:sldId id="286" r:id="rId29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BFE6-F19C-419E-8A6D-F89827F2290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8180C-7DE7-4474-973F-D6A390FBA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5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13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65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17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15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73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46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74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583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33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492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68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92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9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32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3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7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4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8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1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75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03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FD5C-D99A-404F-8036-103196ECC269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F50A-0E44-49DB-A02F-ED06FD454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1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BAFD-330C-4287-BB4C-E394B24E1060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CDEB-85AE-4B13-AB47-73B98E9E0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51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6589" y="905610"/>
            <a:ext cx="9698822" cy="2087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902" b="1" dirty="0">
                <a:solidFill>
                  <a:schemeClr val="tx1"/>
                </a:solidFill>
              </a:rPr>
              <a:t>IL TURISMO CRESCE, FIRENZE CAMBIA</a:t>
            </a:r>
          </a:p>
          <a:p>
            <a:pPr algn="ctr"/>
            <a:r>
              <a:rPr lang="it-IT" sz="2902" b="1" dirty="0">
                <a:solidFill>
                  <a:schemeClr val="tx1"/>
                </a:solidFill>
              </a:rPr>
              <a:t>Riflessioni e proposte </a:t>
            </a:r>
          </a:p>
          <a:p>
            <a:pPr algn="ctr"/>
            <a:r>
              <a:rPr lang="it-IT" sz="2902" b="1" dirty="0">
                <a:solidFill>
                  <a:schemeClr val="tx1"/>
                </a:solidFill>
              </a:rPr>
              <a:t>per organizzare la nostra città </a:t>
            </a:r>
          </a:p>
          <a:p>
            <a:pPr algn="ctr"/>
            <a:r>
              <a:rPr lang="it-IT" sz="2902" b="1" dirty="0">
                <a:solidFill>
                  <a:schemeClr val="tx1"/>
                </a:solidFill>
              </a:rPr>
              <a:t>ad alta vocazione turistica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24" y="4992137"/>
            <a:ext cx="2296594" cy="872160"/>
          </a:xfrm>
          <a:prstGeom prst="rect">
            <a:avLst/>
          </a:prstGeom>
        </p:spPr>
      </p:pic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1027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ASSOHOTEL FIRENZE"/>
            <p:cNvPicPr>
              <a:picLocks noChangeAspect="1" noChangeArrowheads="1"/>
            </p:cNvPicPr>
            <p:nvPr/>
          </p:nvPicPr>
          <p:blipFill>
            <a:blip r:embed="rId4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1030" name="Picture 6" descr="confesercenti"/>
            <p:cNvPicPr>
              <a:picLocks noChangeAspect="1" noChangeArrowheads="1"/>
            </p:cNvPicPr>
            <p:nvPr/>
          </p:nvPicPr>
          <p:blipFill>
            <a:blip r:embed="rId5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LOGO COMUNE FIRENZ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logo cciaa nuovo colore00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 descr="logo regione toscana nuov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 descr="1264-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 descr="getimage"/>
            <p:cNvPicPr>
              <a:picLocks noChangeAspect="1" noChangeArrowheads="1"/>
            </p:cNvPicPr>
            <p:nvPr/>
          </p:nvPicPr>
          <p:blipFill>
            <a:blip r:embed="rId10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22514" y="6118872"/>
            <a:ext cx="11103429" cy="198801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03761" y="599690"/>
            <a:ext cx="11388436" cy="179980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0" y="3028207"/>
            <a:ext cx="12192000" cy="1855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32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4400" b="1" i="1" dirty="0" smtClean="0">
                <a:solidFill>
                  <a:srgbClr val="C00000"/>
                </a:solidFill>
              </a:rPr>
              <a:t>I numeri del turismo per la città di Firenze</a:t>
            </a:r>
          </a:p>
          <a:p>
            <a:pPr algn="r"/>
            <a:endParaRPr lang="it-IT" sz="3200" b="1" dirty="0" smtClean="0">
              <a:solidFill>
                <a:schemeClr val="tx1"/>
              </a:solidFill>
            </a:endParaRPr>
          </a:p>
          <a:p>
            <a:pPr algn="r"/>
            <a:endParaRPr lang="it-IT" sz="3200" b="1" dirty="0">
              <a:solidFill>
                <a:schemeClr val="tx1"/>
              </a:solidFill>
            </a:endParaRPr>
          </a:p>
          <a:p>
            <a:pPr algn="r"/>
            <a:endParaRPr lang="it-IT" sz="3200" b="1" dirty="0" smtClean="0">
              <a:solidFill>
                <a:schemeClr val="tx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758005" y="4052091"/>
            <a:ext cx="397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/>
              <a:t>Osservatorio Turistico di destinazione </a:t>
            </a:r>
          </a:p>
          <a:p>
            <a:pPr algn="r"/>
            <a:r>
              <a:rPr lang="it-IT" b="1" dirty="0"/>
              <a:t>del Comune di Firenze</a:t>
            </a:r>
          </a:p>
        </p:txBody>
      </p:sp>
    </p:spTree>
    <p:extLst>
      <p:ext uri="{BB962C8B-B14F-4D97-AF65-F5344CB8AC3E}">
        <p14:creationId xmlns:p14="http://schemas.microsoft.com/office/powerpoint/2010/main" val="46625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4528" y="97536"/>
            <a:ext cx="84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Evoluzione dell’offerta ricettiva ufficiale nella città di Firenze – Periodo 2000 – 2016</a:t>
            </a:r>
          </a:p>
          <a:p>
            <a:r>
              <a:rPr lang="it-IT" sz="1400" i="1" dirty="0"/>
              <a:t>(</a:t>
            </a:r>
            <a:r>
              <a:rPr lang="it-IT" sz="1400" i="1" dirty="0" smtClean="0"/>
              <a:t>fonte: Regione </a:t>
            </a:r>
            <a:r>
              <a:rPr lang="it-IT" sz="1400" i="1" dirty="0"/>
              <a:t>Toscana e Provincia/Città Metropolitana di </a:t>
            </a:r>
            <a:r>
              <a:rPr lang="it-IT" sz="1400" i="1" dirty="0" smtClean="0"/>
              <a:t>Firenze)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4528" y="772298"/>
            <a:ext cx="5048636" cy="26776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/>
              <a:t>Offerta ricettiva ALBERGHIERA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+31 esercizi (+8,8%)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+6.315 posti letto (+24,6%)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Dimensione media da 72,9 a 83,5 letti/es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Stelle medie da 2,4 a 2,9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Il 58,6% dei posti letto nei 4-5 stelle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3776523"/>
            <a:ext cx="5048636" cy="288940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845808" y="695354"/>
            <a:ext cx="5048636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/>
              <a:t>Offerta ricettiva EXTRALBERGHIERA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+807 esercizi (+287,2%)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+7.501 posti letto (+105,8%)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Dimensione media da 25,2 a 13,4 letti/es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 smtClean="0"/>
              <a:t>Il 37,0% dei posti letto in affittacamere e alloggi privati, il 30,4% in case vacanza, residenze d’epoca e residence</a:t>
            </a:r>
            <a:endParaRPr lang="it-IT" sz="20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08" y="3776522"/>
            <a:ext cx="5048636" cy="2889401"/>
          </a:xfrm>
          <a:prstGeom prst="rect">
            <a:avLst/>
          </a:prstGeom>
        </p:spPr>
      </p:pic>
      <p:cxnSp>
        <p:nvCxnSpPr>
          <p:cNvPr id="13" name="Connettore 1 12"/>
          <p:cNvCxnSpPr/>
          <p:nvPr/>
        </p:nvCxnSpPr>
        <p:spPr>
          <a:xfrm>
            <a:off x="6108192" y="662570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136198" y="4803250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114288" y="2717144"/>
            <a:ext cx="12192" cy="17392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4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ASSOHOTEL FIRENZE"/>
            <p:cNvPicPr>
              <a:picLocks noChangeAspect="1" noChangeArrowheads="1"/>
            </p:cNvPicPr>
            <p:nvPr/>
          </p:nvPicPr>
          <p:blipFill>
            <a:blip r:embed="rId3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7" name="Picture 6" descr="confesercenti"/>
            <p:cNvPicPr>
              <a:picLocks noChangeAspect="1" noChangeArrowheads="1"/>
            </p:cNvPicPr>
            <p:nvPr/>
          </p:nvPicPr>
          <p:blipFill>
            <a:blip r:embed="rId4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LOGO COMUNE FIRENZ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logo cciaa nuovo colore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logo regione toscana nuov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1264-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getimage"/>
            <p:cNvPicPr>
              <a:picLocks noChangeAspect="1" noChangeArrowheads="1"/>
            </p:cNvPicPr>
            <p:nvPr/>
          </p:nvPicPr>
          <p:blipFill>
            <a:blip r:embed="rId9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3133" y="6154498"/>
            <a:ext cx="11530940" cy="195819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3133" y="599690"/>
            <a:ext cx="11625942" cy="172206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2080552"/>
            <a:ext cx="12222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WEB</a:t>
            </a:r>
            <a:endParaRPr lang="it-IT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50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021278" y="320634"/>
            <a:ext cx="4809506" cy="1983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AIRBNB</a:t>
            </a:r>
            <a:r>
              <a:rPr lang="it-IT" sz="2000" b="1" dirty="0">
                <a:solidFill>
                  <a:schemeClr val="tx1"/>
                </a:solidFill>
              </a:rPr>
              <a:t>*</a:t>
            </a: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Anno 2014: 4.659 annunci 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Anno 2015: 5.775 annunci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Anno 2016: 6.450 annunci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Anno 2017: 8.887 annunci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9096499" y="5925787"/>
            <a:ext cx="2883724" cy="771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</a:rPr>
              <a:t>Fonte: elaborazione CST su dati AIRDNA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</a:rPr>
              <a:t>Fonte: elaborazione CST su dati Booking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432962" y="350322"/>
            <a:ext cx="4809506" cy="1983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BOOKING**</a:t>
            </a:r>
          </a:p>
          <a:p>
            <a:pPr algn="ctr"/>
            <a:endParaRPr lang="it-IT" sz="20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Anno 2015 (agosto): 1.765 strutture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Anno 2016 (aprile):  2.147 strutture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Anno 2017 (agosto): 3.675 strutture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460673" y="2532415"/>
            <a:ext cx="4809506" cy="3075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BOOKING**</a:t>
            </a:r>
          </a:p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Rilevazione del 27 Novembre 2017</a:t>
            </a:r>
          </a:p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3.842 strutture 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Di cui</a:t>
            </a:r>
          </a:p>
          <a:p>
            <a:pPr algn="ctr"/>
            <a:r>
              <a:rPr lang="it-IT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415 Hotel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2.719 appartamenti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337 Bed and Breakfast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271 affittacamere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38 residence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22 ostelli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16 ville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13 alloggi in famiglia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6 case di campagna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5 agriturismi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021278" y="2562103"/>
            <a:ext cx="4809506" cy="3075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AIRBNB*</a:t>
            </a:r>
          </a:p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Rilevazione del 27 Novembre 2017</a:t>
            </a:r>
          </a:p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8.887 ANNUNCI di cui</a:t>
            </a:r>
          </a:p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6.650 intero appartamento</a:t>
            </a:r>
          </a:p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2.185 Stanza privata</a:t>
            </a:r>
          </a:p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52 stanza condivisa</a:t>
            </a:r>
          </a:p>
          <a:p>
            <a:pPr algn="ctr"/>
            <a:endParaRPr lang="it-IT" sz="14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1400" b="1" dirty="0" err="1" smtClean="0">
                <a:solidFill>
                  <a:srgbClr val="C00000"/>
                </a:solidFill>
              </a:rPr>
              <a:t>Average</a:t>
            </a:r>
            <a:r>
              <a:rPr lang="it-IT" sz="1400" b="1" dirty="0" smtClean="0">
                <a:solidFill>
                  <a:srgbClr val="C00000"/>
                </a:solidFill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</a:rPr>
              <a:t>Daily</a:t>
            </a:r>
            <a:r>
              <a:rPr lang="it-IT" sz="1400" b="1" dirty="0" smtClean="0">
                <a:solidFill>
                  <a:srgbClr val="C00000"/>
                </a:solidFill>
              </a:rPr>
              <a:t> Rate $ 113</a:t>
            </a:r>
          </a:p>
          <a:p>
            <a:pPr algn="ctr"/>
            <a:endParaRPr lang="it-IT" sz="14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1400" b="1" dirty="0" err="1" smtClean="0">
                <a:solidFill>
                  <a:srgbClr val="C00000"/>
                </a:solidFill>
              </a:rPr>
              <a:t>Occupancy</a:t>
            </a:r>
            <a:r>
              <a:rPr lang="it-IT" sz="1400" b="1" dirty="0" smtClean="0">
                <a:solidFill>
                  <a:srgbClr val="C00000"/>
                </a:solidFill>
              </a:rPr>
              <a:t> Rate  76%</a:t>
            </a:r>
          </a:p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1400" b="1" dirty="0" err="1" smtClean="0">
                <a:solidFill>
                  <a:srgbClr val="C00000"/>
                </a:solidFill>
              </a:rPr>
              <a:t>Revenue</a:t>
            </a:r>
            <a:r>
              <a:rPr lang="it-IT" sz="1400" b="1" dirty="0" smtClean="0">
                <a:solidFill>
                  <a:srgbClr val="C00000"/>
                </a:solidFill>
              </a:rPr>
              <a:t> $ 2.148</a:t>
            </a:r>
          </a:p>
        </p:txBody>
      </p:sp>
    </p:spTree>
    <p:extLst>
      <p:ext uri="{BB962C8B-B14F-4D97-AF65-F5344CB8AC3E}">
        <p14:creationId xmlns:p14="http://schemas.microsoft.com/office/powerpoint/2010/main" val="9774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spect="1"/>
          </p:cNvSpPr>
          <p:nvPr/>
        </p:nvSpPr>
        <p:spPr>
          <a:xfrm>
            <a:off x="2899809" y="190053"/>
            <a:ext cx="581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Modalità di prenotazione della vacanza</a:t>
            </a:r>
          </a:p>
          <a:p>
            <a:pPr algn="ctr"/>
            <a:r>
              <a:rPr lang="it-IT" i="1" dirty="0" smtClean="0"/>
              <a:t>(fonte: studi e analisi Centro Studi Turistici Firenze)</a:t>
            </a:r>
            <a:endParaRPr lang="it-IT" i="1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609514" y="4801500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1677346" y="4643034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734166" y="4801500"/>
            <a:ext cx="12192" cy="17392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02" y="1151034"/>
            <a:ext cx="5812043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4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ASSOHOTEL FIRENZE"/>
            <p:cNvPicPr>
              <a:picLocks noChangeAspect="1" noChangeArrowheads="1"/>
            </p:cNvPicPr>
            <p:nvPr/>
          </p:nvPicPr>
          <p:blipFill>
            <a:blip r:embed="rId3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7" name="Picture 6" descr="confesercenti"/>
            <p:cNvPicPr>
              <a:picLocks noChangeAspect="1" noChangeArrowheads="1"/>
            </p:cNvPicPr>
            <p:nvPr/>
          </p:nvPicPr>
          <p:blipFill>
            <a:blip r:embed="rId4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LOGO COMUNE FIRENZ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logo cciaa nuovo colore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logo regione toscana nuov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1264-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getimage"/>
            <p:cNvPicPr>
              <a:picLocks noChangeAspect="1" noChangeArrowheads="1"/>
            </p:cNvPicPr>
            <p:nvPr/>
          </p:nvPicPr>
          <p:blipFill>
            <a:blip r:embed="rId9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3133" y="6154498"/>
            <a:ext cx="11530940" cy="195819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3133" y="599690"/>
            <a:ext cx="11625942" cy="172206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2080552"/>
            <a:ext cx="12222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ACCESSIBILITA’ E MOBILITA’</a:t>
            </a:r>
            <a:endParaRPr lang="it-IT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38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4528" y="9753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passeggeri dall’Aeroporto di Firenze – Periodo 2000 – 2016</a:t>
            </a:r>
          </a:p>
          <a:p>
            <a:r>
              <a:rPr lang="it-IT" sz="1400" i="1" dirty="0"/>
              <a:t>(</a:t>
            </a:r>
            <a:r>
              <a:rPr lang="it-IT" sz="1400" i="1" dirty="0" smtClean="0"/>
              <a:t>fonte: </a:t>
            </a:r>
            <a:r>
              <a:rPr lang="it-IT" sz="1400" i="1" dirty="0" err="1" smtClean="0"/>
              <a:t>Assaeroporti</a:t>
            </a:r>
            <a:r>
              <a:rPr lang="it-IT" sz="1400" i="1" dirty="0" smtClean="0"/>
              <a:t>)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1647" y="739788"/>
            <a:ext cx="6632448" cy="240065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+993 mila passeggeri (+65,7%), con una crescita media annua del 3,2%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Crescono ulteriormente del 6,3% nei primi 9 mesi del 2017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Nel 2016 …</a:t>
            </a:r>
          </a:p>
          <a:p>
            <a:pPr algn="just">
              <a:spcAft>
                <a:spcPts val="600"/>
              </a:spcAft>
              <a:tabLst>
                <a:tab pos="268288" algn="l"/>
              </a:tabLst>
            </a:pPr>
            <a:r>
              <a:rPr lang="it-IT" sz="2000" dirty="0"/>
              <a:t>	</a:t>
            </a:r>
            <a:r>
              <a:rPr lang="it-IT" sz="2000" dirty="0" smtClean="0"/>
              <a:t>… il 15,3% dei passeggeri su voli nazionali (32,1% nel 2000)</a:t>
            </a:r>
          </a:p>
          <a:p>
            <a:pPr algn="just">
              <a:spcAft>
                <a:spcPts val="600"/>
              </a:spcAft>
              <a:tabLst>
                <a:tab pos="268288" algn="l"/>
              </a:tabLst>
            </a:pPr>
            <a:r>
              <a:rPr lang="it-IT" sz="2000" dirty="0"/>
              <a:t>	</a:t>
            </a:r>
            <a:r>
              <a:rPr lang="it-IT" sz="2000" dirty="0" smtClean="0"/>
              <a:t>… l’84,7% su voli internazionali (67,9% nel 2000)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39" y="499651"/>
            <a:ext cx="4906404" cy="2808000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72733"/>
              </p:ext>
            </p:extLst>
          </p:nvPr>
        </p:nvGraphicFramePr>
        <p:xfrm>
          <a:off x="475488" y="3468852"/>
          <a:ext cx="1119543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621"/>
                <a:gridCol w="1237107"/>
                <a:gridCol w="4989703"/>
              </a:tblGrid>
              <a:tr h="29743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it-IT" dirty="0" smtClean="0"/>
                        <a:t>-101 mila passeggeri su linee nazionali (-20,8%)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4013" algn="l"/>
                        </a:tabLst>
                      </a:pPr>
                      <a:r>
                        <a:rPr lang="it-IT" dirty="0" smtClean="0"/>
                        <a:t>	</a:t>
                      </a:r>
                      <a:r>
                        <a:rPr lang="it-IT" sz="1600" dirty="0" smtClean="0"/>
                        <a:t>(-2,8% tra </a:t>
                      </a:r>
                      <a:r>
                        <a:rPr lang="it-IT" sz="1600" dirty="0" err="1" smtClean="0"/>
                        <a:t>gen</a:t>
                      </a:r>
                      <a:r>
                        <a:rPr lang="it-IT" sz="1600" dirty="0" smtClean="0"/>
                        <a:t> – set 2017)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4013" algn="l"/>
                        </a:tabLst>
                      </a:pPr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it-IT" dirty="0" smtClean="0"/>
                        <a:t>+1,093 milioni su linee internazionali (+106,6%)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4013" algn="l"/>
                        </a:tabLst>
                      </a:pPr>
                      <a:r>
                        <a:rPr lang="it-IT" dirty="0" smtClean="0"/>
                        <a:t>	</a:t>
                      </a:r>
                      <a:r>
                        <a:rPr lang="it-IT" sz="1600" dirty="0" smtClean="0"/>
                        <a:t>(+8,0% tra </a:t>
                      </a:r>
                      <a:r>
                        <a:rPr lang="it-IT" sz="1600" dirty="0" err="1" smtClean="0"/>
                        <a:t>gen</a:t>
                      </a:r>
                      <a:r>
                        <a:rPr lang="it-IT" sz="1600" dirty="0" smtClean="0"/>
                        <a:t> – set 2017)</a:t>
                      </a:r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" y="4229191"/>
            <a:ext cx="4868817" cy="25297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737" y="4229191"/>
            <a:ext cx="4867294" cy="25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sellaDiTesto 19"/>
          <p:cNvSpPr txBox="1">
            <a:spLocks noChangeArrowheads="1"/>
          </p:cNvSpPr>
          <p:nvPr/>
        </p:nvSpPr>
        <p:spPr bwMode="auto">
          <a:xfrm>
            <a:off x="1757115" y="117083"/>
            <a:ext cx="824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dirty="0">
                <a:latin typeface="Source Sans pro"/>
              </a:rPr>
              <a:t>Aeroporto di Firenze: provenienza dei passeggeri </a:t>
            </a:r>
          </a:p>
        </p:txBody>
      </p:sp>
      <p:sp>
        <p:nvSpPr>
          <p:cNvPr id="20484" name="CasellaDiTesto 20"/>
          <p:cNvSpPr txBox="1">
            <a:spLocks noChangeArrowheads="1"/>
          </p:cNvSpPr>
          <p:nvPr/>
        </p:nvSpPr>
        <p:spPr bwMode="auto">
          <a:xfrm>
            <a:off x="1749425" y="960538"/>
            <a:ext cx="8157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dirty="0">
                <a:latin typeface="Source Sans pro"/>
              </a:rPr>
              <a:t>Il 19,2 % dei passeggeri dell’</a:t>
            </a:r>
            <a:r>
              <a:rPr lang="it-IT" altLang="it-IT" sz="1400" dirty="0" err="1">
                <a:latin typeface="Source Sans pro"/>
              </a:rPr>
              <a:t>Aereoporto</a:t>
            </a:r>
            <a:r>
              <a:rPr lang="it-IT" altLang="it-IT" sz="1400" dirty="0">
                <a:latin typeface="Source Sans pro"/>
              </a:rPr>
              <a:t> di Firenze è Italiano, mentre il restante 80,8% è straniero. </a:t>
            </a:r>
          </a:p>
        </p:txBody>
      </p:sp>
      <p:pic>
        <p:nvPicPr>
          <p:cNvPr id="20485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40" y="1649807"/>
            <a:ext cx="8351838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326187" y="6477092"/>
            <a:ext cx="58658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35658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900" dirty="0"/>
              <a:t>*</a:t>
            </a:r>
            <a:r>
              <a:rPr lang="en-GB" altLang="it-IT" sz="900" i="1" dirty="0"/>
              <a:t>Fonte:  </a:t>
            </a:r>
            <a:r>
              <a:rPr lang="en-GB" altLang="it-IT" sz="900" i="1" dirty="0" err="1"/>
              <a:t>Aeroporto</a:t>
            </a:r>
            <a:r>
              <a:rPr lang="en-GB" altLang="it-IT" sz="900" i="1" dirty="0"/>
              <a:t> di Firenze, </a:t>
            </a:r>
            <a:r>
              <a:rPr lang="en-GB" altLang="it-IT" sz="900" i="1" dirty="0" err="1"/>
              <a:t>Indicatori</a:t>
            </a:r>
            <a:r>
              <a:rPr lang="en-GB" altLang="it-IT" sz="900" i="1" dirty="0"/>
              <a:t> </a:t>
            </a:r>
            <a:r>
              <a:rPr lang="en-GB" altLang="it-IT" sz="900" i="1" dirty="0" err="1"/>
              <a:t>soggettivi</a:t>
            </a:r>
            <a:r>
              <a:rPr lang="en-GB" altLang="it-IT" sz="900" i="1" dirty="0"/>
              <a:t> (</a:t>
            </a:r>
            <a:r>
              <a:rPr lang="en-GB" altLang="it-IT" sz="900" i="1" dirty="0" err="1"/>
              <a:t>soddisfazione</a:t>
            </a:r>
            <a:r>
              <a:rPr lang="en-GB" altLang="it-IT" sz="900" i="1" dirty="0"/>
              <a:t>) e </a:t>
            </a:r>
            <a:r>
              <a:rPr lang="en-GB" altLang="it-IT" sz="900" i="1" dirty="0" err="1"/>
              <a:t>oggettivi</a:t>
            </a:r>
            <a:r>
              <a:rPr lang="en-GB" altLang="it-IT" sz="900" i="1" dirty="0"/>
              <a:t> (tempi di </a:t>
            </a:r>
            <a:r>
              <a:rPr lang="en-GB" altLang="it-IT" sz="900" i="1" dirty="0" err="1"/>
              <a:t>attesa</a:t>
            </a:r>
            <a:r>
              <a:rPr lang="en-GB" altLang="it-IT" sz="900" i="1" dirty="0"/>
              <a:t>), </a:t>
            </a:r>
            <a:r>
              <a:rPr lang="en-GB" altLang="it-IT" sz="900" i="1" dirty="0" err="1"/>
              <a:t>Settembre</a:t>
            </a:r>
            <a:r>
              <a:rPr lang="en-GB" altLang="it-IT" sz="900" i="1" dirty="0"/>
              <a:t> 2017</a:t>
            </a:r>
            <a:r>
              <a:rPr lang="en-GB" altLang="it-IT" sz="900" dirty="0"/>
              <a:t> </a:t>
            </a:r>
            <a:endParaRPr lang="it-IT" altLang="it-IT" sz="900" dirty="0"/>
          </a:p>
        </p:txBody>
      </p:sp>
    </p:spTree>
    <p:extLst>
      <p:ext uri="{BB962C8B-B14F-4D97-AF65-F5344CB8AC3E}">
        <p14:creationId xmlns:p14="http://schemas.microsoft.com/office/powerpoint/2010/main" val="39855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4528" y="97536"/>
            <a:ext cx="1135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Veicoli effettivi transitati giornalmente nei tratti autostradali che interessano la città di Firenze – Periodo 2000 - 2016</a:t>
            </a:r>
          </a:p>
          <a:p>
            <a:r>
              <a:rPr lang="it-IT" sz="1400" i="1" dirty="0"/>
              <a:t>(</a:t>
            </a:r>
            <a:r>
              <a:rPr lang="it-IT" sz="1400" i="1" dirty="0" smtClean="0"/>
              <a:t>fonte: </a:t>
            </a:r>
            <a:r>
              <a:rPr lang="it-IT" sz="1400" i="1" dirty="0" err="1" smtClean="0"/>
              <a:t>Aiscat</a:t>
            </a:r>
            <a:r>
              <a:rPr lang="it-IT" sz="1400" i="1" dirty="0" smtClean="0"/>
              <a:t>)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4" y="920689"/>
            <a:ext cx="4509180" cy="27080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586" y="1839875"/>
            <a:ext cx="4509180" cy="27095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4" y="4072198"/>
            <a:ext cx="4509180" cy="270805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96384" y="928122"/>
            <a:ext cx="238777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+12 mila veicoli (+19,4%), con una crescita media annua dell’1,1%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535586" y="4661092"/>
            <a:ext cx="450918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+30 mila veicoli (+24,3%), con una crescita media annua dell’1,4%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596384" y="5426223"/>
            <a:ext cx="238777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+51 mila veicoli (+32,8%), con una crescita media annua dell’1,8%</a:t>
            </a:r>
          </a:p>
        </p:txBody>
      </p:sp>
    </p:spTree>
    <p:extLst>
      <p:ext uri="{BB962C8B-B14F-4D97-AF65-F5344CB8AC3E}">
        <p14:creationId xmlns:p14="http://schemas.microsoft.com/office/powerpoint/2010/main" val="4221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7825420" y="6424862"/>
            <a:ext cx="4366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i="1" dirty="0"/>
              <a:t>(fonte: studi e analisi Centro Studi Turistici Firenze)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" y="666861"/>
            <a:ext cx="2049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Mezzi di trasporto utilizzati per arrivare in Provincia di Firenze – Anno 2000</a:t>
            </a:r>
            <a:endParaRPr lang="it-IT" b="1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52926"/>
              </p:ext>
            </p:extLst>
          </p:nvPr>
        </p:nvGraphicFramePr>
        <p:xfrm>
          <a:off x="2024980" y="112318"/>
          <a:ext cx="4604657" cy="25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650"/>
                <a:gridCol w="1172310"/>
                <a:gridCol w="1190534"/>
                <a:gridCol w="1397163"/>
              </a:tblGrid>
              <a:tr h="200676"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Escursionisti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Soggiornanti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Totale visitatori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</a:tr>
              <a:tr h="2006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Auto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16,3%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48,7%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45,5%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Camper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3,9%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3,0%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Aereo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20,5%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18,9%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Pullman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65,5%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12,4%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17,3%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Treno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9,5%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13,1%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12,6%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Altro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7,0%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1,4%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2,7%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Totale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0" y="4112905"/>
            <a:ext cx="2284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Mezzo di trasporto utilizzato per arrivare in Provincia di Firenze (turisti + escursionisti) – Anno 2013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99698" y="175382"/>
            <a:ext cx="523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Mezzo di trasporto utilizzato per arrivare in Provincia di Firenze (turisti + escursionisti) – Anno 2008</a:t>
            </a:r>
            <a:endParaRPr lang="it-IT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0425"/>
              </p:ext>
            </p:extLst>
          </p:nvPr>
        </p:nvGraphicFramePr>
        <p:xfrm>
          <a:off x="7525021" y="838277"/>
          <a:ext cx="3992981" cy="514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698"/>
                <a:gridCol w="733616"/>
                <a:gridCol w="852043"/>
                <a:gridCol w="670624"/>
              </a:tblGrid>
              <a:tr h="312941"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08000" marR="108000" marT="54000" marB="54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rgbClr val="C00000"/>
                          </a:solidFill>
                        </a:rPr>
                        <a:t>Italiani</a:t>
                      </a:r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08000" marR="108000" marT="54000" marB="54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rgbClr val="C00000"/>
                          </a:solidFill>
                        </a:rPr>
                        <a:t>Stranieri</a:t>
                      </a:r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08000" marR="108000" marT="54000" marB="54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rgbClr val="C00000"/>
                          </a:solidFill>
                        </a:rPr>
                        <a:t>Totale</a:t>
                      </a:r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08000" marR="108000" marT="54000" marB="54000"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Auto propria</a:t>
                      </a:r>
                    </a:p>
                  </a:txBody>
                  <a:tcPr marL="108000" marR="108000" marT="54000" marB="54000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65,4%</a:t>
                      </a:r>
                    </a:p>
                  </a:txBody>
                  <a:tcPr marL="108000" marR="108000" marT="54000" marB="54000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29,6%</a:t>
                      </a:r>
                    </a:p>
                  </a:txBody>
                  <a:tcPr marL="108000" marR="108000" marT="54000" marB="54000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42,1%</a:t>
                      </a:r>
                    </a:p>
                  </a:txBody>
                  <a:tcPr marL="108000" marR="108000" marT="54000" marB="54000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Bus turistico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Camper/roulotte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Treno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Moto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Aereo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Aereo + bus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Aereo + treno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Aereo + auto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Nave crociera + bus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Nave crociera + taxi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Nave crociera + auto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Auto a noleggio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Altro/i mezzo/i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94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Totale </a:t>
                      </a: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08000" marR="108000" marT="54000" marB="5400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63820"/>
              </p:ext>
            </p:extLst>
          </p:nvPr>
        </p:nvGraphicFramePr>
        <p:xfrm>
          <a:off x="2314457" y="2906011"/>
          <a:ext cx="4315180" cy="385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897"/>
                <a:gridCol w="733616"/>
                <a:gridCol w="852043"/>
                <a:gridCol w="670624"/>
              </a:tblGrid>
              <a:tr h="312941"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Italiani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Stranieri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Totale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08000" marR="108000" marT="54000" marB="54000" anchor="ctr"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 propria</a:t>
                      </a: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55,5%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29,3%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38,6%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Treno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11,3%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4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Aereo + bus/treno/auto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Nave crociera + bus/auto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 a noleggio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Bus turistico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Camper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Aereo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Moto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Altra soluzione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94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Totale </a:t>
                      </a: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it-IT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0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920"/>
          <p:cNvPicPr/>
          <p:nvPr/>
        </p:nvPicPr>
        <p:blipFill>
          <a:blip r:embed="rId2"/>
          <a:stretch>
            <a:fillRect/>
          </a:stretch>
        </p:blipFill>
        <p:spPr>
          <a:xfrm>
            <a:off x="126238" y="48768"/>
            <a:ext cx="6602276" cy="67956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28514" y="5367083"/>
            <a:ext cx="5463486" cy="147732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6350" marR="432435" indent="-6350" algn="just"/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</a:rPr>
              <a:t>Figure 22.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Network of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flows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between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museums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Nodes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proportional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number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visitors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museums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edge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widths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proportional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many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go from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museum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another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over the ​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entire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​ ​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</a:rPr>
              <a:t>period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​ ​ of​ ​ the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​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summer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.​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4803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6589" y="2080553"/>
            <a:ext cx="9698822" cy="176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4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TURISMO, A FIRENZE </a:t>
            </a:r>
          </a:p>
          <a:p>
            <a:pPr algn="ctr"/>
            <a:r>
              <a:rPr lang="it-IT" sz="544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</a:t>
            </a:r>
            <a:endParaRPr lang="it-IT" sz="5442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4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ASSOHOTEL FIRENZE"/>
            <p:cNvPicPr>
              <a:picLocks noChangeAspect="1" noChangeArrowheads="1"/>
            </p:cNvPicPr>
            <p:nvPr/>
          </p:nvPicPr>
          <p:blipFill>
            <a:blip r:embed="rId3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7" name="Picture 6" descr="confesercenti"/>
            <p:cNvPicPr>
              <a:picLocks noChangeAspect="1" noChangeArrowheads="1"/>
            </p:cNvPicPr>
            <p:nvPr/>
          </p:nvPicPr>
          <p:blipFill>
            <a:blip r:embed="rId4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LOGO COMUNE FIRENZ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logo cciaa nuovo colore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logo regione toscana nuov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1264-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getimage"/>
            <p:cNvPicPr>
              <a:picLocks noChangeAspect="1" noChangeArrowheads="1"/>
            </p:cNvPicPr>
            <p:nvPr/>
          </p:nvPicPr>
          <p:blipFill>
            <a:blip r:embed="rId9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3133" y="6154498"/>
            <a:ext cx="11530940" cy="195819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3133" y="599690"/>
            <a:ext cx="11625942" cy="172206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8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4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ASSOHOTEL FIRENZE"/>
            <p:cNvPicPr>
              <a:picLocks noChangeAspect="1" noChangeArrowheads="1"/>
            </p:cNvPicPr>
            <p:nvPr/>
          </p:nvPicPr>
          <p:blipFill>
            <a:blip r:embed="rId3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7" name="Picture 6" descr="confesercenti"/>
            <p:cNvPicPr>
              <a:picLocks noChangeAspect="1" noChangeArrowheads="1"/>
            </p:cNvPicPr>
            <p:nvPr/>
          </p:nvPicPr>
          <p:blipFill>
            <a:blip r:embed="rId4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LOGO COMUNE FIRENZ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logo cciaa nuovo colore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logo regione toscana nuov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1264-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getimage"/>
            <p:cNvPicPr>
              <a:picLocks noChangeAspect="1" noChangeArrowheads="1"/>
            </p:cNvPicPr>
            <p:nvPr/>
          </p:nvPicPr>
          <p:blipFill>
            <a:blip r:embed="rId9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3133" y="6154498"/>
            <a:ext cx="11530940" cy="195819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3133" y="599690"/>
            <a:ext cx="11625942" cy="172206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2080552"/>
            <a:ext cx="12222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PRODOTTI ED I SERVIZI TURISTICI</a:t>
            </a:r>
          </a:p>
          <a:p>
            <a:pPr algn="ctr"/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CITTA’ DI FIRENZE</a:t>
            </a:r>
          </a:p>
          <a:p>
            <a:pPr algn="ctr"/>
            <a:endParaRPr lang="it-IT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45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38016" y="54219"/>
            <a:ext cx="43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visitatori dei musei della Città di Firenze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5374" y="900315"/>
            <a:ext cx="5290754" cy="227754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 visitatori dei Musei, Monumenti e Aree Archeologiche Statali – Periodo 2000 – 2016</a:t>
            </a:r>
          </a:p>
          <a:p>
            <a:pPr algn="ctr">
              <a:spcAft>
                <a:spcPts val="600"/>
              </a:spcAft>
            </a:pPr>
            <a:r>
              <a:rPr lang="it-IT" sz="1400" i="1" dirty="0"/>
              <a:t>(fonte: </a:t>
            </a:r>
            <a:r>
              <a:rPr lang="it-IT" sz="1400" i="1" dirty="0" smtClean="0"/>
              <a:t>Ministero </a:t>
            </a:r>
            <a:r>
              <a:rPr lang="it-IT" sz="1400" i="1" dirty="0"/>
              <a:t>dei beni e </a:t>
            </a:r>
            <a:r>
              <a:rPr lang="it-IT" sz="1400" i="1" dirty="0" smtClean="0"/>
              <a:t>delle attività </a:t>
            </a:r>
            <a:r>
              <a:rPr lang="it-IT" sz="1400" i="1" dirty="0"/>
              <a:t>culturali e del turismo)</a:t>
            </a:r>
            <a:endParaRPr lang="it-IT" sz="1400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+493 mila visitatori nei musei statali (+9,2%), con una crescita media annua dello 0,6%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Aumentano anche gli introiti lordi dei musei, con un saldo positivo di oltre 9,2 milioni di euro (+45,1%)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6010656" y="662570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038662" y="4803250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016752" y="2717144"/>
            <a:ext cx="12192" cy="17392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3" y="3577480"/>
            <a:ext cx="5048636" cy="288787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284115" y="1320738"/>
            <a:ext cx="5737197" cy="12926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 visitatori dei Musei Civici Fiorentini - Periodo 2008 – 2016</a:t>
            </a:r>
          </a:p>
          <a:p>
            <a:pPr algn="ctr">
              <a:spcAft>
                <a:spcPts val="600"/>
              </a:spcAft>
            </a:pPr>
            <a:r>
              <a:rPr lang="it-IT" sz="1400" i="1" dirty="0"/>
              <a:t>(fonte: </a:t>
            </a:r>
            <a:r>
              <a:rPr lang="it-IT" sz="1400" i="1" dirty="0" smtClean="0"/>
              <a:t> Comune di Firenze)</a:t>
            </a:r>
            <a:endParaRPr lang="it-IT" sz="1400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+951 mila visitatori nei musei civici (+190,3%), con una crescita media annua del 14,3%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066" y="3577479"/>
            <a:ext cx="5048636" cy="28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296883"/>
            <a:ext cx="85485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Sistema Congressuale della Provincia di Firenze – Anno 2010</a:t>
            </a:r>
          </a:p>
          <a:p>
            <a:pPr>
              <a:spcAft>
                <a:spcPts val="600"/>
              </a:spcAft>
            </a:pPr>
            <a:r>
              <a:rPr lang="it-IT" sz="2400" i="1" dirty="0"/>
              <a:t>(</a:t>
            </a:r>
            <a:r>
              <a:rPr lang="it-IT" sz="2400" i="1" dirty="0" smtClean="0"/>
              <a:t>fonte: Osservatorio Congressuale di Firenze a cura di </a:t>
            </a:r>
            <a:r>
              <a:rPr lang="it-IT" sz="2400" i="1" dirty="0" err="1" smtClean="0"/>
              <a:t>Cst</a:t>
            </a:r>
            <a:r>
              <a:rPr lang="it-IT" sz="2400" i="1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400" dirty="0" smtClean="0"/>
              <a:t>Oltre 850 mila partecipanti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400" dirty="0" smtClean="0"/>
              <a:t>Un totale di oltre 1,4 milioni di pernottamenti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67339" y="3435543"/>
            <a:ext cx="8253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Il Sistema Congressuale della Provincia di Firenze – Anno 2016</a:t>
            </a:r>
          </a:p>
          <a:p>
            <a:pPr>
              <a:spcAft>
                <a:spcPts val="600"/>
              </a:spcAft>
            </a:pPr>
            <a:r>
              <a:rPr lang="it-IT" sz="2800" i="1" dirty="0"/>
              <a:t>(</a:t>
            </a:r>
            <a:r>
              <a:rPr lang="it-IT" sz="2800" i="1" dirty="0" smtClean="0"/>
              <a:t>fonte: OICE per Firenze)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dirty="0" smtClean="0"/>
              <a:t>Oltre 1,1 milioni partecipanti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dirty="0" smtClean="0"/>
              <a:t>Un totale di circa 1,7 milioni di pernottamenti</a:t>
            </a:r>
          </a:p>
        </p:txBody>
      </p:sp>
      <p:sp>
        <p:nvSpPr>
          <p:cNvPr id="3" name="Freccia in su 2"/>
          <p:cNvSpPr/>
          <p:nvPr/>
        </p:nvSpPr>
        <p:spPr>
          <a:xfrm>
            <a:off x="795646" y="3481256"/>
            <a:ext cx="1448790" cy="24631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4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19828" y="479457"/>
            <a:ext cx="4791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Presenze presso gli Uffici Informazioni Turistiche della città di Firenze </a:t>
            </a:r>
          </a:p>
          <a:p>
            <a:pPr algn="ctr"/>
            <a:r>
              <a:rPr lang="it-IT" sz="1400" i="1" dirty="0" smtClean="0"/>
              <a:t>(fonte: uffici informazione del Comune di Firenze)</a:t>
            </a:r>
            <a:endParaRPr lang="it-IT" sz="1400" i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61720"/>
              </p:ext>
            </p:extLst>
          </p:nvPr>
        </p:nvGraphicFramePr>
        <p:xfrm>
          <a:off x="222945" y="1647396"/>
          <a:ext cx="557221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731"/>
                <a:gridCol w="1241489"/>
                <a:gridCol w="1307016"/>
                <a:gridCol w="1458979"/>
              </a:tblGrid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Italiani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Stranieri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Totale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Anno 2015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149.915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791.276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941.191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Anno 2016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166.795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834.664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1.001.459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801430" y="3438448"/>
            <a:ext cx="457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Numero permessi Pullman</a:t>
            </a:r>
          </a:p>
          <a:p>
            <a:pPr algn="ctr"/>
            <a:r>
              <a:rPr lang="it-IT" i="1" dirty="0" smtClean="0"/>
              <a:t>(fonte: </a:t>
            </a:r>
            <a:r>
              <a:rPr lang="it-IT" i="1" dirty="0" err="1" smtClean="0"/>
              <a:t>SaS</a:t>
            </a:r>
            <a:r>
              <a:rPr lang="it-IT" i="1" dirty="0" smtClean="0"/>
              <a:t> – Servizi alla Strada </a:t>
            </a:r>
            <a:r>
              <a:rPr lang="it-IT" i="1" dirty="0" err="1" smtClean="0"/>
              <a:t>SpA</a:t>
            </a:r>
            <a:r>
              <a:rPr lang="it-IT" i="1" dirty="0" smtClean="0"/>
              <a:t>)</a:t>
            </a:r>
            <a:endParaRPr lang="it-IT" i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55950"/>
              </p:ext>
            </p:extLst>
          </p:nvPr>
        </p:nvGraphicFramePr>
        <p:xfrm>
          <a:off x="4643253" y="4390944"/>
          <a:ext cx="7053943" cy="178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918"/>
                <a:gridCol w="1864426"/>
                <a:gridCol w="2280063"/>
                <a:gridCol w="1282536"/>
              </a:tblGrid>
              <a:tr h="869825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Pernottanti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Non pernottanti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Totale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Anno 2015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21.184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43.129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64.313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Anno 2016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20.906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35.418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56.324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2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4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ASSOHOTEL FIRENZE"/>
            <p:cNvPicPr>
              <a:picLocks noChangeAspect="1" noChangeArrowheads="1"/>
            </p:cNvPicPr>
            <p:nvPr/>
          </p:nvPicPr>
          <p:blipFill>
            <a:blip r:embed="rId3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7" name="Picture 6" descr="confesercenti"/>
            <p:cNvPicPr>
              <a:picLocks noChangeAspect="1" noChangeArrowheads="1"/>
            </p:cNvPicPr>
            <p:nvPr/>
          </p:nvPicPr>
          <p:blipFill>
            <a:blip r:embed="rId4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LOGO COMUNE FIRENZ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logo cciaa nuovo colore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logo regione toscana nuov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1264-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getimage"/>
            <p:cNvPicPr>
              <a:picLocks noChangeAspect="1" noChangeArrowheads="1"/>
            </p:cNvPicPr>
            <p:nvPr/>
          </p:nvPicPr>
          <p:blipFill>
            <a:blip r:embed="rId9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3133" y="6154498"/>
            <a:ext cx="11530940" cy="195819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3133" y="599690"/>
            <a:ext cx="11625942" cy="172206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2080552"/>
            <a:ext cx="12222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VALORE ECONOMICO DEL TURISMO PER LA CITTA’</a:t>
            </a:r>
          </a:p>
          <a:p>
            <a:pPr algn="ctr"/>
            <a:endParaRPr lang="it-IT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28354"/>
              </p:ext>
            </p:extLst>
          </p:nvPr>
        </p:nvGraphicFramePr>
        <p:xfrm>
          <a:off x="152556" y="2179085"/>
          <a:ext cx="6153241" cy="73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981"/>
                <a:gridCol w="2150742"/>
                <a:gridCol w="2652518"/>
              </a:tblGrid>
              <a:tr h="368263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Spesa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complessiva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Spesa media pro-capite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Anno 2013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2.048 milioni di 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147 € al giorno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7865" y="96687"/>
            <a:ext cx="6277932" cy="19236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La spesa dei turisti (ufficiali e non ufficiali) nella città di Firenze</a:t>
            </a:r>
          </a:p>
          <a:p>
            <a:pPr algn="ctr"/>
            <a:r>
              <a:rPr lang="it-IT" sz="1400" i="1" dirty="0" smtClean="0"/>
              <a:t>(fonte</a:t>
            </a:r>
            <a:r>
              <a:rPr lang="it-IT" sz="1400" i="1" dirty="0"/>
              <a:t>: studi e analisi Centro Studi Turistici Firenze)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Nel corso del 2013, la spesa complessiva generata dalla domanda turistica ufficiale e non ufficiale nella città di Firenze è stimata in circa 2.048 milioni di euro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smtClean="0"/>
              <a:t>Mediamente ciascun turista ha speso 147 euro giornaliere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122" y="2179085"/>
            <a:ext cx="5020021" cy="301484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05971" y="1435516"/>
            <a:ext cx="457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Entrate accertate da Imposta di Soggiorno</a:t>
            </a:r>
          </a:p>
          <a:p>
            <a:pPr algn="ctr"/>
            <a:r>
              <a:rPr lang="it-IT" sz="1400" i="1" dirty="0" smtClean="0"/>
              <a:t>(fonte: Comune di Firenze)</a:t>
            </a:r>
            <a:endParaRPr lang="it-IT" sz="1400" i="1" dirty="0"/>
          </a:p>
        </p:txBody>
      </p:sp>
      <p:graphicFrame>
        <p:nvGraphicFramePr>
          <p:cNvPr id="6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41522"/>
              </p:ext>
            </p:extLst>
          </p:nvPr>
        </p:nvGraphicFramePr>
        <p:xfrm>
          <a:off x="320823" y="3076983"/>
          <a:ext cx="5816703" cy="3720777"/>
        </p:xfrm>
        <a:graphic>
          <a:graphicData uri="http://schemas.openxmlformats.org/drawingml/2006/table">
            <a:tbl>
              <a:tblPr/>
              <a:tblGrid>
                <a:gridCol w="4587237"/>
                <a:gridCol w="1229466"/>
              </a:tblGrid>
              <a:tr h="346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Voce di spesa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Val. 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Alloggio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37,4%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Prodotti artigianali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3,9%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Prodotti enogastronomici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3,2%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Ristorazione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14,9%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Generi alimentari, bevande, …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5,6%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Trasporti e comunicazioni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3,9%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Vestiario e accessori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11,0%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Musei/mostre/attività culturali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5,5%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Ricreazione e intrattenimento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3,1%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Beni e servizi vari</a:t>
                      </a:r>
                    </a:p>
                  </a:txBody>
                  <a:tcPr marL="36000" marR="3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 panose="020B0502020202020204" pitchFamily="34" charset="0"/>
                        </a:rPr>
                        <a:t>11,4%</a:t>
                      </a:r>
                    </a:p>
                  </a:txBody>
                  <a:tcPr marL="36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5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3840" y="238530"/>
            <a:ext cx="4791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Guide turistiche* e accompagnatori risultanti dagli elenchi delle Amministrazioni Comunali della Città Metropolitana di Firenze </a:t>
            </a:r>
          </a:p>
          <a:p>
            <a:pPr algn="ctr"/>
            <a:r>
              <a:rPr lang="it-IT" sz="1400" i="1" dirty="0" smtClean="0"/>
              <a:t>(fonte: sito Regione Toscana)</a:t>
            </a:r>
            <a:endParaRPr lang="it-IT" sz="1400" i="1" dirty="0"/>
          </a:p>
        </p:txBody>
      </p:sp>
      <p:sp>
        <p:nvSpPr>
          <p:cNvPr id="2" name="Rettangolo 1"/>
          <p:cNvSpPr/>
          <p:nvPr/>
        </p:nvSpPr>
        <p:spPr>
          <a:xfrm>
            <a:off x="329184" y="2894273"/>
            <a:ext cx="4669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>
                <a:solidFill>
                  <a:srgbClr val="000000"/>
                </a:solidFill>
              </a:rPr>
              <a:t>*A </a:t>
            </a:r>
            <a:r>
              <a:rPr lang="it-IT" sz="1400" i="1" dirty="0">
                <a:solidFill>
                  <a:srgbClr val="000000"/>
                </a:solidFill>
              </a:rPr>
              <a:t>seguito della entrata in vigore, il 04/09/2013, della LEGGE 6 agosto 2013, n. 97 Disposizioni per l'adempimento degli obblighi derivanti dall'appartenenza dell'Italia all'Unione </a:t>
            </a:r>
            <a:r>
              <a:rPr lang="it-IT" sz="1400" i="1" dirty="0" smtClean="0">
                <a:solidFill>
                  <a:srgbClr val="000000"/>
                </a:solidFill>
              </a:rPr>
              <a:t>europea </a:t>
            </a:r>
            <a:r>
              <a:rPr lang="it-IT" sz="1400" i="1" dirty="0">
                <a:solidFill>
                  <a:srgbClr val="000000"/>
                </a:solidFill>
              </a:rPr>
              <a:t>- Legge Europea 2013. (13G00138) (GU Serie Generale n.194 del 20-8-2013) l'</a:t>
            </a:r>
            <a:r>
              <a:rPr lang="it-IT" sz="1400" b="1" i="1" dirty="0">
                <a:solidFill>
                  <a:srgbClr val="000000"/>
                </a:solidFill>
              </a:rPr>
              <a:t>abilitazione alla professione di guida turistica </a:t>
            </a:r>
            <a:r>
              <a:rPr lang="it-IT" sz="1400" b="1" i="1" dirty="0" smtClean="0">
                <a:solidFill>
                  <a:srgbClr val="000000"/>
                </a:solidFill>
              </a:rPr>
              <a:t>è </a:t>
            </a:r>
            <a:r>
              <a:rPr lang="it-IT" sz="1400" b="1" i="1" dirty="0">
                <a:solidFill>
                  <a:srgbClr val="000000"/>
                </a:solidFill>
              </a:rPr>
              <a:t>valida su tutto il territorio nazionale</a:t>
            </a:r>
            <a:endParaRPr lang="it-IT" sz="1400" i="1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6010656" y="662570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6038662" y="4803250"/>
            <a:ext cx="12192" cy="17392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016752" y="2717144"/>
            <a:ext cx="12192" cy="17392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29184" y="1719072"/>
            <a:ext cx="4706112" cy="86177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1.830 guide turistiche abilitate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2.745 accompagnatori turistici di Firenze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82384" y="393424"/>
            <a:ext cx="479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Agenzie di Viaggio</a:t>
            </a:r>
          </a:p>
          <a:p>
            <a:pPr algn="ctr"/>
            <a:r>
              <a:rPr lang="it-IT" sz="1400" i="1" dirty="0" smtClean="0"/>
              <a:t>(fonte: Città Metropolitana di Firenze)</a:t>
            </a:r>
            <a:endParaRPr lang="it-IT" sz="14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967728" y="1023360"/>
            <a:ext cx="4706112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227 agenzie di viaggio nella città di Firenze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25056" y="3232828"/>
            <a:ext cx="4706112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2.181 attività di somministrazione aperte al pubblico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967728" y="5027746"/>
            <a:ext cx="4706112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8.280 attività di commercio in sede fissa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6096000" y="24018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Attività di somministrazione alimenti e bevande</a:t>
            </a:r>
            <a:endParaRPr lang="it-IT" b="1" dirty="0"/>
          </a:p>
          <a:p>
            <a:pPr algn="ctr"/>
            <a:r>
              <a:rPr lang="it-IT" i="1" dirty="0"/>
              <a:t>(fonte: </a:t>
            </a:r>
            <a:r>
              <a:rPr lang="it-IT" i="1" dirty="0" smtClean="0"/>
              <a:t>Comune di </a:t>
            </a:r>
            <a:r>
              <a:rPr lang="it-IT" i="1" dirty="0"/>
              <a:t>Firenze)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10896" y="4796914"/>
            <a:ext cx="4706112" cy="86177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   383 strutture ricettive alberghiere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1.088 strutture ricettive extralberghiere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04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6589" y="905610"/>
            <a:ext cx="9698822" cy="2087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902" b="1" dirty="0">
                <a:solidFill>
                  <a:schemeClr val="tx1"/>
                </a:solidFill>
              </a:rPr>
              <a:t>IL TURISMO CRESCE, FIRENZE CAMBIA</a:t>
            </a:r>
          </a:p>
          <a:p>
            <a:pPr algn="ctr"/>
            <a:r>
              <a:rPr lang="it-IT" sz="2902" b="1" dirty="0">
                <a:solidFill>
                  <a:schemeClr val="tx1"/>
                </a:solidFill>
              </a:rPr>
              <a:t>Riflessioni e proposte </a:t>
            </a:r>
          </a:p>
          <a:p>
            <a:pPr algn="ctr"/>
            <a:r>
              <a:rPr lang="it-IT" sz="2902" b="1" dirty="0">
                <a:solidFill>
                  <a:schemeClr val="tx1"/>
                </a:solidFill>
              </a:rPr>
              <a:t>per organizzare la nostra città </a:t>
            </a:r>
          </a:p>
          <a:p>
            <a:pPr algn="ctr"/>
            <a:r>
              <a:rPr lang="it-IT" sz="2902" b="1" dirty="0">
                <a:solidFill>
                  <a:schemeClr val="tx1"/>
                </a:solidFill>
              </a:rPr>
              <a:t>ad alta vocazione turistica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60" y="4752747"/>
            <a:ext cx="2296594" cy="872160"/>
          </a:xfrm>
          <a:prstGeom prst="rect">
            <a:avLst/>
          </a:prstGeom>
        </p:spPr>
      </p:pic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1027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ASSOHOTEL FIRENZE"/>
            <p:cNvPicPr>
              <a:picLocks noChangeAspect="1" noChangeArrowheads="1"/>
            </p:cNvPicPr>
            <p:nvPr/>
          </p:nvPicPr>
          <p:blipFill>
            <a:blip r:embed="rId4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1030" name="Picture 6" descr="confesercenti"/>
            <p:cNvPicPr>
              <a:picLocks noChangeAspect="1" noChangeArrowheads="1"/>
            </p:cNvPicPr>
            <p:nvPr/>
          </p:nvPicPr>
          <p:blipFill>
            <a:blip r:embed="rId5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LOGO COMUNE FIRENZ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logo cciaa nuovo colore00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 descr="logo regione toscana nuov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 descr="1264-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 descr="getimage"/>
            <p:cNvPicPr>
              <a:picLocks noChangeAspect="1" noChangeArrowheads="1"/>
            </p:cNvPicPr>
            <p:nvPr/>
          </p:nvPicPr>
          <p:blipFill>
            <a:blip r:embed="rId10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22514" y="6118872"/>
            <a:ext cx="11103429" cy="198801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03761" y="599690"/>
            <a:ext cx="11388436" cy="179980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886752" y="450074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Via Piemonte, 7 – 50145 Firenze</a:t>
            </a:r>
          </a:p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Tel. 055 3438733</a:t>
            </a:r>
          </a:p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Fax 055 301042</a:t>
            </a:r>
          </a:p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http: www.cstfirenze.it</a:t>
            </a:r>
          </a:p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e-mail: info@cstfirenze.it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91127" y="2492847"/>
            <a:ext cx="6012160" cy="2520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it-IT" sz="3600" i="1" dirty="0" smtClean="0">
                <a:solidFill>
                  <a:srgbClr val="C00000"/>
                </a:solidFill>
                <a:latin typeface="Caviar Dreams" panose="020B0402020204020504" pitchFamily="34" charset="0"/>
                <a:ea typeface="Ebrima" panose="02000000000000000000" pitchFamily="2" charset="0"/>
                <a:cs typeface="Ebrima" panose="02000000000000000000" pitchFamily="2" charset="0"/>
              </a:rPr>
              <a:t>GRAZIE</a:t>
            </a:r>
            <a:endParaRPr lang="it-IT" sz="2400" i="1" dirty="0">
              <a:solidFill>
                <a:srgbClr val="C00000"/>
              </a:solidFill>
              <a:latin typeface="Caviar Dreams" panose="020B04020202040205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8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4528" y="97536"/>
            <a:ext cx="1152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Andamento flussi turistici ufficiali nella città di Firenze – Periodo 2000 – 2016</a:t>
            </a:r>
          </a:p>
          <a:p>
            <a:r>
              <a:rPr lang="it-IT" sz="1400" i="1" dirty="0" smtClean="0"/>
              <a:t>(fonte: Regione Toscana e Provincia/Città Metropolitana di Firenze)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38047" y="914679"/>
            <a:ext cx="5913120" cy="224676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+823 mila arrivi (+29,4%), con una crescita media annua dell’1,6%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+2,555 milioni di presenze (+37,2%), con una </a:t>
            </a:r>
            <a:r>
              <a:rPr lang="it-IT" sz="2000" b="1" dirty="0" smtClean="0"/>
              <a:t>crescita media annua del 2,0</a:t>
            </a:r>
            <a:r>
              <a:rPr lang="it-IT" sz="2000" dirty="0" smtClean="0"/>
              <a:t>%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Ulteriore crescita attesa per i primi 8 mesi del 2017 (+6,6% per gli arrivi e +6,9% per le presenze)</a:t>
            </a:r>
            <a:endParaRPr lang="it-IT" sz="2000" dirty="0"/>
          </a:p>
        </p:txBody>
      </p:sp>
      <p:sp>
        <p:nvSpPr>
          <p:cNvPr id="11" name="Parentesi graffa aperta 10"/>
          <p:cNvSpPr/>
          <p:nvPr/>
        </p:nvSpPr>
        <p:spPr>
          <a:xfrm>
            <a:off x="5328735" y="3498504"/>
            <a:ext cx="218625" cy="244365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80000" rtlCol="0" anchor="ctr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 smtClean="0"/>
              <a:t>+361 mila presenze di turisti italiani (+17,7%)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 smtClean="0"/>
              <a:t>+2,194 milioni di presenze di turisti stranieri (+45,3%)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 smtClean="0"/>
              <a:t>+1,540 milioni di pernottamenti in strutture alberghiere (+28,0%)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 smtClean="0"/>
              <a:t>+1,016 milioni di pernottamenti in esercizi complementari (+74,5%)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2" y="754403"/>
            <a:ext cx="5048636" cy="25673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2" y="3393817"/>
            <a:ext cx="5048636" cy="2548343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5730497" y="4726380"/>
            <a:ext cx="5159176" cy="61751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1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008586" y="512864"/>
            <a:ext cx="5665262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Le presenze in strutture ricettive non ufficiali della città di Firenze</a:t>
            </a:r>
          </a:p>
          <a:p>
            <a:pPr algn="ctr"/>
            <a:r>
              <a:rPr lang="it-IT" i="1" dirty="0" smtClean="0"/>
              <a:t>(fonte</a:t>
            </a:r>
            <a:r>
              <a:rPr lang="it-IT" i="1" dirty="0"/>
              <a:t>: studi e analisi Centro Studi Turistici Firenze</a:t>
            </a:r>
            <a:r>
              <a:rPr lang="it-IT" i="1" dirty="0" smtClean="0"/>
              <a:t>)</a:t>
            </a:r>
            <a:endParaRPr lang="it-IT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586" y="2007914"/>
            <a:ext cx="5665262" cy="3096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8336" y="2007914"/>
            <a:ext cx="5043689" cy="31700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5,8 milioni </a:t>
            </a:r>
            <a:r>
              <a:rPr lang="it-IT" sz="2000" dirty="0" smtClean="0"/>
              <a:t>di pernottamenti in strutture ricettive non ufficiali stimati per l’anno 2016 nella città di Firenze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Anche per la ricettività non ufficiale Luglio e Agosto rappresentano i periodi con la più alta concentrazione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Tra aprile e ottobre si registra oltre il 62% delle presenze turistiche non ufficiali della città di Firenze (il 67% quelle ufficiali)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514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4528" y="97536"/>
            <a:ext cx="580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Gli Escursionisti nella città di Firenze – Anno 2000 - 2016</a:t>
            </a:r>
          </a:p>
          <a:p>
            <a:r>
              <a:rPr lang="it-IT" sz="1400" i="1" dirty="0"/>
              <a:t>(</a:t>
            </a:r>
            <a:r>
              <a:rPr lang="it-IT" sz="1400" i="1" dirty="0" smtClean="0"/>
              <a:t>fonte: Studi e analisi del Centro Studi Turistici Firenze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0" y="3220073"/>
            <a:ext cx="5916291" cy="343732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70651" y="1951192"/>
            <a:ext cx="4852416" cy="33239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5,5 milioni di escursionisti stimati per l’anno 2016 nella città di Firenze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In media si contano circa 15 mila visitatori giornalieri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Luglio e agosto i periodi con la più alta concentrazione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Tra aprile e ottobre si registra oltre l’84% di tutto il movimento escursionistico della città di Firenze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29" y="866905"/>
            <a:ext cx="3969724" cy="21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/>
          <a:stretch/>
        </p:blipFill>
        <p:spPr>
          <a:xfrm>
            <a:off x="-3019" y="-5335"/>
            <a:ext cx="12195019" cy="68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"/>
          <a:stretch/>
        </p:blipFill>
        <p:spPr>
          <a:xfrm>
            <a:off x="27039" y="0"/>
            <a:ext cx="12164961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002470" y="136058"/>
            <a:ext cx="2204408" cy="391639"/>
            <a:chOff x="105516150" y="106763775"/>
            <a:chExt cx="3647336" cy="648000"/>
          </a:xfrm>
        </p:grpSpPr>
        <p:pic>
          <p:nvPicPr>
            <p:cNvPr id="4" name="Picture 3" descr="1 logo verde grande trasparen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516150" y="106763775"/>
              <a:ext cx="1585748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ASSOHOTEL FIRENZE"/>
            <p:cNvPicPr>
              <a:picLocks noChangeAspect="1" noChangeArrowheads="1"/>
            </p:cNvPicPr>
            <p:nvPr/>
          </p:nvPicPr>
          <p:blipFill>
            <a:blip r:embed="rId3" cstate="print"/>
            <a:srcRect t="9612" b="14198"/>
            <a:stretch>
              <a:fillRect/>
            </a:stretch>
          </p:blipFill>
          <p:spPr bwMode="auto">
            <a:xfrm>
              <a:off x="107960712" y="106763775"/>
              <a:ext cx="1202774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123" y="6433444"/>
            <a:ext cx="8073232" cy="391639"/>
            <a:chOff x="105192150" y="113171775"/>
            <a:chExt cx="8901474" cy="432000"/>
          </a:xfrm>
        </p:grpSpPr>
        <p:pic>
          <p:nvPicPr>
            <p:cNvPr id="7" name="Picture 6" descr="confesercenti"/>
            <p:cNvPicPr>
              <a:picLocks noChangeAspect="1" noChangeArrowheads="1"/>
            </p:cNvPicPr>
            <p:nvPr/>
          </p:nvPicPr>
          <p:blipFill>
            <a:blip r:embed="rId4" cstate="print"/>
            <a:srcRect l="2365" t="23300" r="1689" b="7304"/>
            <a:stretch>
              <a:fillRect/>
            </a:stretch>
          </p:blipFill>
          <p:spPr bwMode="auto">
            <a:xfrm>
              <a:off x="111672150" y="113225775"/>
              <a:ext cx="24214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LOGO COMUNE FIRENZ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92150" y="113171775"/>
              <a:ext cx="468457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logo cciaa nuovo colore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381853" y="113225775"/>
              <a:ext cx="1114528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logo regione toscana nuov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402037" y="113171775"/>
              <a:ext cx="294319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1264-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346104" y="113171775"/>
              <a:ext cx="370436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getimage"/>
            <p:cNvPicPr>
              <a:picLocks noChangeAspect="1" noChangeArrowheads="1"/>
            </p:cNvPicPr>
            <p:nvPr/>
          </p:nvPicPr>
          <p:blipFill>
            <a:blip r:embed="rId9" cstate="print"/>
            <a:srcRect l="9444" t="17999" r="9766" b="20000"/>
            <a:stretch>
              <a:fillRect/>
            </a:stretch>
          </p:blipFill>
          <p:spPr bwMode="auto">
            <a:xfrm>
              <a:off x="110181878" y="113225775"/>
              <a:ext cx="804774" cy="32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3133" y="6154498"/>
            <a:ext cx="11530940" cy="195819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3133" y="599690"/>
            <a:ext cx="11625942" cy="172206"/>
          </a:xfrm>
          <a:prstGeom prst="rect">
            <a:avLst/>
          </a:prstGeom>
          <a:solidFill>
            <a:srgbClr val="008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it-IT" sz="1633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2080552"/>
            <a:ext cx="12222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CAMBIAMENTI </a:t>
            </a:r>
          </a:p>
          <a:p>
            <a:pPr algn="ctr"/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SISTEMA RICETTIVO FIORENTINO</a:t>
            </a:r>
            <a:endParaRPr lang="it-IT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5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4528" y="9753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Evoluzione dell’offerta ricettiva ufficiale nella città di Firenze – Periodo 2000 – 2016</a:t>
            </a:r>
          </a:p>
          <a:p>
            <a:r>
              <a:rPr lang="it-IT" sz="1400" i="1" dirty="0"/>
              <a:t>(</a:t>
            </a:r>
            <a:r>
              <a:rPr lang="it-IT" sz="1400" i="1" dirty="0" smtClean="0"/>
              <a:t>fonte: Regione </a:t>
            </a:r>
            <a:r>
              <a:rPr lang="it-IT" sz="1400" i="1" dirty="0"/>
              <a:t>Toscana e Provincia/Città Metropolitana di </a:t>
            </a:r>
            <a:r>
              <a:rPr lang="it-IT" sz="1400" i="1" dirty="0" smtClean="0"/>
              <a:t>Firenze)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32576" y="1281392"/>
            <a:ext cx="5413248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+838 esercizi (+132,4%), con una crescita media annua del 5,4%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+13.816 posti letto (+42,2%), con una crescita media annua del 2,2%</a:t>
            </a:r>
            <a:endParaRPr lang="it-IT" sz="2000" dirty="0"/>
          </a:p>
        </p:txBody>
      </p:sp>
      <p:sp>
        <p:nvSpPr>
          <p:cNvPr id="6" name="Parentesi graffa aperta 5"/>
          <p:cNvSpPr/>
          <p:nvPr/>
        </p:nvSpPr>
        <p:spPr>
          <a:xfrm>
            <a:off x="5426271" y="4060355"/>
            <a:ext cx="218625" cy="244365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80000" rtlCol="0" anchor="ctr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 smtClean="0"/>
              <a:t>Nel 2016 …</a:t>
            </a:r>
          </a:p>
          <a:p>
            <a:pPr>
              <a:spcAft>
                <a:spcPts val="600"/>
              </a:spcAft>
              <a:tabLst>
                <a:tab pos="268288" algn="l"/>
              </a:tabLst>
            </a:pPr>
            <a:r>
              <a:rPr lang="it-IT" dirty="0"/>
              <a:t>	</a:t>
            </a:r>
            <a:r>
              <a:rPr lang="it-IT" dirty="0" smtClean="0"/>
              <a:t>… </a:t>
            </a:r>
            <a:r>
              <a:rPr lang="it-IT" sz="2000" b="1" dirty="0"/>
              <a:t>il 68,7% dei posti letto </a:t>
            </a:r>
            <a:r>
              <a:rPr lang="it-IT" sz="2000" b="1" dirty="0" smtClean="0"/>
              <a:t>di tipo alberghiero (78,4</a:t>
            </a:r>
            <a:r>
              <a:rPr lang="it-IT" sz="2000" b="1" dirty="0"/>
              <a:t>% nel 2000</a:t>
            </a:r>
            <a:r>
              <a:rPr lang="it-IT" sz="2000" b="1" dirty="0" smtClean="0"/>
              <a:t>)</a:t>
            </a:r>
          </a:p>
          <a:p>
            <a:pPr>
              <a:spcAft>
                <a:spcPts val="600"/>
              </a:spcAft>
              <a:tabLst>
                <a:tab pos="268288" algn="l"/>
              </a:tabLst>
            </a:pPr>
            <a:r>
              <a:rPr lang="it-IT" dirty="0"/>
              <a:t>	</a:t>
            </a:r>
            <a:r>
              <a:rPr lang="it-IT" dirty="0" smtClean="0"/>
              <a:t>… il 31,3% di tipo extralberghiero (21,6% nel 2000)</a:t>
            </a:r>
          </a:p>
          <a:p>
            <a:pPr>
              <a:spcAft>
                <a:spcPts val="600"/>
              </a:spcAft>
              <a:tabLst>
                <a:tab pos="268288" algn="l"/>
              </a:tabLst>
            </a:pPr>
            <a:endParaRPr lang="it-IT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 smtClean="0"/>
              <a:t>La dimensione media delle strutture è passata da 51,8 posti letto</a:t>
            </a:r>
          </a:p>
          <a:p>
            <a:pPr>
              <a:spcAft>
                <a:spcPts val="600"/>
              </a:spcAft>
              <a:tabLst>
                <a:tab pos="268288" algn="l"/>
              </a:tabLst>
            </a:pPr>
            <a:r>
              <a:rPr lang="it-IT" dirty="0"/>
              <a:t>	</a:t>
            </a:r>
            <a:r>
              <a:rPr lang="it-IT" dirty="0" smtClean="0"/>
              <a:t>per esercizio del 2000 a 31,7 posti letto per esercizio del 2016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2" y="680517"/>
            <a:ext cx="5048636" cy="288787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2" y="3801668"/>
            <a:ext cx="5048636" cy="28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1777</Words>
  <Application>Microsoft Office PowerPoint</Application>
  <PresentationFormat>Widescreen</PresentationFormat>
  <Paragraphs>367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Caviar Dreams</vt:lpstr>
      <vt:lpstr>Century Gothic</vt:lpstr>
      <vt:lpstr>Ebrima</vt:lpstr>
      <vt:lpstr>Source Sans pro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</dc:creator>
  <cp:lastModifiedBy>Martina</cp:lastModifiedBy>
  <cp:revision>110</cp:revision>
  <cp:lastPrinted>2017-11-30T17:00:57Z</cp:lastPrinted>
  <dcterms:created xsi:type="dcterms:W3CDTF">2017-11-22T10:58:37Z</dcterms:created>
  <dcterms:modified xsi:type="dcterms:W3CDTF">2017-12-13T09:06:54Z</dcterms:modified>
</cp:coreProperties>
</file>